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14B8A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Sheet1!$A$2:$A$13</c:f>
              <c:multiLvlStrCache>
                <c:ptCount val="12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</c:lvl>
              </c:multiLvlStrCache>
            </c:multiLvl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42</c:v>
                </c:pt>
                <c:pt idx="1">
                  <c:v>38</c:v>
                </c:pt>
                <c:pt idx="2">
                  <c:v>47</c:v>
                </c:pt>
                <c:pt idx="3">
                  <c:v>55</c:v>
                </c:pt>
                <c:pt idx="4">
                  <c:v>51</c:v>
                </c:pt>
                <c:pt idx="5">
                  <c:v>60</c:v>
                </c:pt>
                <c:pt idx="6">
                  <c:v>58</c:v>
                </c:pt>
                <c:pt idx="7">
                  <c:v>63</c:v>
                </c:pt>
                <c:pt idx="8">
                  <c:v>49</c:v>
                </c:pt>
                <c:pt idx="9">
                  <c:v>71</c:v>
                </c:pt>
                <c:pt idx="10">
                  <c:v>68</c:v>
                </c:pt>
                <c:pt idx="11">
                  <c:v>62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5E8F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B657F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B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24160" y="457200"/>
            <a:ext cx="1188720" cy="1188720"/>
          </a:xfrm>
          <a:prstGeom prst="roundRect">
            <a:avLst>
              <a:gd name="adj" fmla="val 26923"/>
            </a:avLst>
          </a:prstGeom>
          <a:solidFill>
            <a:srgbClr val="4F46E5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972800" y="5029200"/>
            <a:ext cx="822960" cy="822960"/>
          </a:xfrm>
          <a:prstGeom prst="ellipse">
            <a:avLst/>
          </a:prstGeom>
          <a:solidFill>
            <a:srgbClr val="14B8A6">
              <a:alpha val="6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3716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STA191 · FUNDAMENTALS OF DATA VISUALIZATION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 · Topic 1: Introduction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2286000"/>
            <a:ext cx="1060704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to Data Visualization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40080" y="4114800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“why” week — know your purpose, know your audience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612648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F89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Suriyati Ujang · UiTM Cawangan Pahang, Kampus Raub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👥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finding, three audiences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640080" y="1554480"/>
            <a:ext cx="10972800" cy="4206240"/>
          </a:xfrm>
          <a:prstGeom prst="roundRect">
            <a:avLst>
              <a:gd name="adj" fmla="val 2609"/>
            </a:avLst>
          </a:prstGeom>
          <a:solidFill>
            <a:srgbClr val="F5F6FC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005840" y="1920240"/>
            <a:ext cx="102412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Dengue cases in Selangor rose sharply this quarter.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005840" y="3383280"/>
            <a:ext cx="1005840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Director: detailed weekly line chart by district — needs precision.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on Instagram: one big number — “Dengue up 3×, clear stagnant water.”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Researchers: full time series with methodology &amp; past-year comparison.</a:t>
            </a:r>
            <a:endParaRPr lang="en-US" sz="16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data never changed — the purpose did.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41B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Recap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31520" y="1554480"/>
            <a:ext cx="1060704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Visualization bridges a correct analysis and an audience that understands it.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Exploratory first (find the gem), explanatory second (show it).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ask who / what / how before charting.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the dataset properly before you plot.</a:t>
            </a:r>
            <a:endParaRPr lang="en-US" sz="1700" dirty="0"/>
          </a:p>
          <a:p>
            <a:pPr marL="177800" indent="-177800">
              <a:spcAft>
                <a:spcPts val="1200"/>
              </a:spcAft>
              <a:buSzPct val="100000"/>
              <a:buChar char="•"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Visualize to communicate, to inform, and to show evidence.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731520" y="5029200"/>
            <a:ext cx="10698480" cy="1005840"/>
          </a:xfrm>
          <a:prstGeom prst="roundRect">
            <a:avLst>
              <a:gd name="adj" fmla="val 9091"/>
            </a:avLst>
          </a:prstGeom>
          <a:solidFill>
            <a:srgbClr val="4F46E5">
              <a:alpha val="8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05840" y="5029200"/>
            <a:ext cx="10149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terms:  </a:t>
            </a:r>
            <a:pPr indent="0" marL="0">
              <a:buNone/>
            </a:pPr>
            <a:r>
              <a:rPr lang="en-US" sz="13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exploratory · explanatory · context · attribute · descriptive statistics · data→information→knowledge→action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4F4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148840"/>
            <a:ext cx="1371600" cy="137160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14884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286000" y="2468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1 — Why &amp; for whom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2331720" y="33832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mindsets and the three context questions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🎯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 statistician cares about pictures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64008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Statistics makes decisions when data varies.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correct answer nobody understands changes nothing.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Numbers are read slowly; shapes, position &amp; colour are read instantly.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Visualization is a thinking tool, not decoration at the end.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0" y="1463040"/>
            <a:ext cx="4297680" cy="3291840"/>
          </a:xfrm>
          <a:prstGeom prst="roundRect">
            <a:avLst>
              <a:gd name="adj" fmla="val 2778"/>
            </a:avLst>
          </a:prstGeom>
          <a:solidFill>
            <a:srgbClr val="EEF0FE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IDEA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2103120"/>
            <a:ext cx="37490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table of 500 rows is data.</a:t>
            </a:r>
            <a:endParaRPr lang="en-US" sz="1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chart that shows those rows leaning one way is understanding.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🔎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it: table vs chart</a:t>
            </a:r>
            <a:endParaRPr lang="en-US" sz="28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640080" y="1554480"/>
          <a:ext cx="676656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7680960" y="1554480"/>
            <a:ext cx="3931920" cy="3657600"/>
          </a:xfrm>
          <a:prstGeom prst="roundRect">
            <a:avLst>
              <a:gd name="adj" fmla="val 2500"/>
            </a:avLst>
          </a:prstGeom>
          <a:solidFill>
            <a:srgbClr val="E3F7F4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7955280" y="178308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POINT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955280" y="2194560"/>
            <a:ext cx="3383280" cy="2788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“Which month was highest?” The table makes you scan. The chart answers before you finish reading — October.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6126480"/>
            <a:ext cx="6766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12 numbers — the shape gives the answer instantly.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🧭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jobs, two mindsets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64008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Exploratory = a conversation between you and the data.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Sift 100 rough stones to find 1–2 gems (many rough charts).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Explanatory = a conversation between the data and the audience.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Few, polished charts that deliver one clear message.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almost always explore first, then explain.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0" y="1463040"/>
            <a:ext cx="4297680" cy="3291840"/>
          </a:xfrm>
          <a:prstGeom prst="roundRect">
            <a:avLst>
              <a:gd name="adj" fmla="val 2778"/>
            </a:avLst>
          </a:prstGeom>
          <a:solidFill>
            <a:srgbClr val="EEF0FE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2103120"/>
            <a:ext cx="37490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explOratory = explore (for you)</a:t>
            </a:r>
            <a:endParaRPr lang="en-US" sz="1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explAnatory = explain (for others)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❓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you draw anything: 3 questions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64008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are we communicating to?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we want them to know or do? (one sentence)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can the data support that point?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audience — not the data — drives the design.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0" y="1463040"/>
            <a:ext cx="4297680" cy="3291840"/>
          </a:xfrm>
          <a:prstGeom prst="roundRect">
            <a:avLst>
              <a:gd name="adj" fmla="val 2778"/>
            </a:avLst>
          </a:prstGeom>
          <a:solidFill>
            <a:srgbClr val="E3F7F4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· GRAB KL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2103120"/>
            <a:ext cx="37490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Rainy-evening demand spike → one clean chart for the ops manager: “Rainy evenings drive 40% more trips — add drivers.”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948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2148840"/>
            <a:ext cx="1371600" cy="137160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148840"/>
            <a:ext cx="1371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2286000" y="2468880"/>
            <a:ext cx="9144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2 — From dataset to evidence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2331720" y="33832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E4E9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data, and why we visualize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🗂️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a new dataset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64008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it represent? Where from, who collected it?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owns it — may you use and share it?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 rows and columns mean? What period?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missing values &amp; outliers; rename; tidy.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 descriptive stats to feel the shape.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0" y="1463040"/>
            <a:ext cx="4297680" cy="3291840"/>
          </a:xfrm>
          <a:prstGeom prst="roundRect">
            <a:avLst>
              <a:gd name="adj" fmla="val 2778"/>
            </a:avLst>
          </a:prstGeom>
          <a:solidFill>
            <a:srgbClr val="E3F7F4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· KOPITIAM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2103120"/>
            <a:ext cx="37490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row = one day.</a:t>
            </a:r>
            <a:endParaRPr lang="en-US" sz="14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Attributes: Date, Day, Sales (RM), Customers, Weather, Holiday?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85800" cy="685800"/>
          </a:xfrm>
          <a:prstGeom prst="roundRect">
            <a:avLst>
              <a:gd name="adj" fmla="val 18667"/>
            </a:avLst>
          </a:prstGeom>
          <a:solidFill>
            <a:srgbClr val="EEF0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💡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371600" y="457200"/>
            <a:ext cx="10241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we visualize — three reasons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1463040"/>
            <a:ext cx="6400800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COMMUNICATE — patterns pop out (dots, lines, bars).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turn DATA into INFORMATION → knowledge → action.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show EVIDENCE the audience can see for themselves.</a:t>
            </a:r>
            <a:endParaRPr lang="en-US" sz="1500" dirty="0"/>
          </a:p>
          <a:p>
            <a:pPr marL="177800" indent="-1778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chart is only as good as the message it carries.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0" y="1463040"/>
            <a:ext cx="4297680" cy="3291840"/>
          </a:xfrm>
          <a:prstGeom prst="roundRect">
            <a:avLst>
              <a:gd name="adj" fmla="val 2778"/>
            </a:avLst>
          </a:prstGeom>
          <a:solidFill>
            <a:srgbClr val="EEF0FE"/>
          </a:solidFill>
          <a:ln/>
          <a:effectLst>
            <a:outerShdw sx="100000" sy="100000" kx="0" ky="0" algn="bl" rotWithShape="0" blurRad="114300" dist="38100" dir="5400000">
              <a:srgbClr val="7A85A8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589520" y="16916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3730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LADDER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589520" y="2103120"/>
            <a:ext cx="374904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41B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→ clinic visits spike in haze season → respiratory cases → pre-order inhalers &amp; add staff.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Data Visualization</dc:title>
  <dc:subject>PptxGenJS Presentation</dc:subject>
  <dc:creator>Suriyati Ujang</dc:creator>
  <cp:lastModifiedBy>Suriyati Ujang</cp:lastModifiedBy>
  <cp:revision>1</cp:revision>
  <dcterms:created xsi:type="dcterms:W3CDTF">2026-07-29T01:40:14Z</dcterms:created>
  <dcterms:modified xsi:type="dcterms:W3CDTF">2026-07-29T01:40:14Z</dcterms:modified>
</cp:coreProperties>
</file>